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7" r:id="rId2"/>
    <p:sldId id="271" r:id="rId3"/>
    <p:sldId id="268" r:id="rId4"/>
    <p:sldId id="266" r:id="rId5"/>
    <p:sldId id="269" r:id="rId6"/>
    <p:sldId id="256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12273E"/>
    <a:srgbClr val="7286C0"/>
    <a:srgbClr val="14233C"/>
    <a:srgbClr val="2734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52" autoAdjust="0"/>
  </p:normalViewPr>
  <p:slideViewPr>
    <p:cSldViewPr>
      <p:cViewPr varScale="1">
        <p:scale>
          <a:sx n="69" d="100"/>
          <a:sy n="69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7D363-F0B9-47FC-A44E-AA05C1FAC8E0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7FAA7-1729-429D-839D-DB6F2BAD3AD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허리통증을 </a:t>
            </a:r>
            <a:r>
              <a:rPr lang="ko-KR" altLang="en-US" dirty="0" err="1" smtClean="0"/>
              <a:t>한번이상</a:t>
            </a:r>
            <a:r>
              <a:rPr lang="ko-KR" altLang="en-US" dirty="0" smtClean="0"/>
              <a:t> 경험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FCB6-5B5C-4492-B26B-7C6ED28F03FD}" type="datetimeFigureOut">
              <a:rPr lang="ko-KR" altLang="en-US" smtClean="0"/>
              <a:t>2011-02-26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17D7-13A9-4B01-8B85-D687AB3AC8F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tx1"/>
            </a:gs>
            <a:gs pos="33000">
              <a:srgbClr val="12273E"/>
            </a:gs>
            <a:gs pos="91000">
              <a:srgbClr val="7286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306" y="-171400"/>
            <a:ext cx="3483646" cy="7278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6700" dirty="0" smtClean="0">
                <a:solidFill>
                  <a:schemeClr val="bg1"/>
                </a:solidFill>
              </a:rPr>
              <a:t>7</a:t>
            </a:r>
            <a:endParaRPr lang="ko-KR" altLang="en-US" sz="46700" dirty="0">
              <a:solidFill>
                <a:schemeClr val="bg1"/>
              </a:solidFill>
            </a:endParaRPr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김다현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김영문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김인겸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이동렬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이준원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임창진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정상훈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책임교수 엄상화</a:t>
            </a:r>
            <a:endParaRPr lang="en-US" altLang="ko-KR" sz="2800" dirty="0" smtClean="0">
              <a:solidFill>
                <a:schemeClr val="bg1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 rot="5400000">
            <a:off x="1763688" y="3429000"/>
            <a:ext cx="56166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178698"/>
          </a:xfrm>
        </p:spPr>
        <p:txBody>
          <a:bodyPr>
            <a:noAutofit/>
          </a:bodyPr>
          <a:lstStyle/>
          <a:p>
            <a:r>
              <a:rPr lang="en-US" altLang="ko-KR" sz="9600" dirty="0" smtClean="0"/>
              <a:t>Meta-analysis</a:t>
            </a:r>
            <a:endParaRPr lang="ko-KR" alt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 descr="meta_analysis_concep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196752"/>
            <a:ext cx="5270299" cy="48684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r>
              <a:rPr lang="en-US" altLang="ko-KR" sz="9600" dirty="0" smtClean="0">
                <a:latin typeface="Verdana" pitchFamily="34" charset="0"/>
              </a:rPr>
              <a:t>Method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문헌검색전략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075240" cy="2260848"/>
          </a:xfrm>
        </p:spPr>
        <p:txBody>
          <a:bodyPr/>
          <a:lstStyle/>
          <a:p>
            <a:r>
              <a:rPr lang="en-US" altLang="ko-KR" dirty="0" err="1" smtClean="0"/>
              <a:t>PubMed</a:t>
            </a:r>
            <a:endParaRPr lang="en-US" altLang="ko-KR" dirty="0" smtClean="0"/>
          </a:p>
          <a:p>
            <a:r>
              <a:rPr lang="en-US" altLang="ko-KR" dirty="0" smtClean="0"/>
              <a:t>MEDLINE</a:t>
            </a:r>
          </a:p>
          <a:p>
            <a:r>
              <a:rPr lang="en-US" altLang="ko-KR" dirty="0" smtClean="0"/>
              <a:t>Ovid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4705672" y="1556792"/>
            <a:ext cx="411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ko-KR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395536" y="3861048"/>
            <a:ext cx="8291264" cy="229371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Keyword1</a:t>
            </a: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ko-KR" sz="3200" dirty="0" smtClean="0"/>
              <a:t>Changjin2</a:t>
            </a: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ko-KR" sz="3200" dirty="0"/>
              <a:t>4</a:t>
            </a:r>
            <a:endParaRPr kumimoji="0" lang="ko-KR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환자선택기준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표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연구대상문헌</a:t>
            </a:r>
            <a:r>
              <a:rPr lang="en-US" altLang="ko-KR" dirty="0" smtClean="0"/>
              <a:t>(?)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VAS </a:t>
            </a:r>
            <a:r>
              <a:rPr lang="ko-KR" altLang="en-US" dirty="0" err="1" smtClean="0"/>
              <a:t>몇편</a:t>
            </a:r>
            <a:endParaRPr lang="en-US" altLang="ko-KR" dirty="0" smtClean="0"/>
          </a:p>
          <a:p>
            <a:r>
              <a:rPr lang="ko-KR" altLang="en-US" dirty="0" smtClean="0"/>
              <a:t>뭐 </a:t>
            </a:r>
            <a:r>
              <a:rPr lang="ko-KR" altLang="en-US" dirty="0" err="1" smtClean="0"/>
              <a:t>몇편</a:t>
            </a:r>
            <a:r>
              <a:rPr lang="ko-KR" altLang="en-US" dirty="0" smtClean="0"/>
              <a:t> 뭐 </a:t>
            </a:r>
            <a:r>
              <a:rPr lang="ko-KR" altLang="en-US" dirty="0" err="1" smtClean="0"/>
              <a:t>몇편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문헌 질 평가</a:t>
            </a:r>
            <a:r>
              <a:rPr lang="en-US" altLang="ko-KR" dirty="0" smtClean="0"/>
              <a:t>(</a:t>
            </a:r>
            <a:r>
              <a:rPr lang="ko-KR" altLang="en-US" dirty="0" smtClean="0"/>
              <a:t>및 자료추출</a:t>
            </a:r>
            <a:r>
              <a:rPr lang="en-US" altLang="ko-KR" dirty="0" smtClean="0"/>
              <a:t>?)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꺄오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분석방법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준원아 해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Result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모르겠다 준원아</a:t>
            </a:r>
            <a:endParaRPr lang="en-US" altLang="ko-KR" dirty="0" smtClean="0"/>
          </a:p>
          <a:p>
            <a:r>
              <a:rPr lang="ko-KR" altLang="en-US" dirty="0" err="1" smtClean="0"/>
              <a:t>맥냅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바스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합병증 </a:t>
            </a:r>
            <a:r>
              <a:rPr lang="en-US" altLang="ko-KR" dirty="0" smtClean="0"/>
              <a:t>3</a:t>
            </a:r>
            <a:r>
              <a:rPr lang="ko-KR" altLang="en-US" dirty="0" smtClean="0"/>
              <a:t>페이지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표나 그래프로 깔끔하게 정리하고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r>
              <a:rPr lang="ko-KR" altLang="en-US" dirty="0" smtClean="0"/>
              <a:t>밑에 한 줄 달았던 모양새로 해당 지표의 결론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tx1"/>
            </a:gs>
            <a:gs pos="33000">
              <a:srgbClr val="12273E"/>
            </a:gs>
            <a:gs pos="91000">
              <a:srgbClr val="7286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solidFill>
                  <a:schemeClr val="bg1"/>
                </a:solidFill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solidFill>
                  <a:schemeClr val="bg1"/>
                </a:solidFill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solidFill>
                  <a:schemeClr val="bg1"/>
                </a:solidFill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solidFill>
                <a:schemeClr val="bg1"/>
              </a:solidFill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Conclusion</a:t>
            </a:r>
            <a:endParaRPr lang="ko-KR" altLang="en-US" sz="9600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논문</a:t>
            </a:r>
            <a:r>
              <a:rPr lang="ko-KR" altLang="en-US" dirty="0"/>
              <a:t>이 </a:t>
            </a:r>
            <a:r>
              <a:rPr lang="ko-KR" altLang="en-US" dirty="0" smtClean="0"/>
              <a:t>끝났다는 것이지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Discussion</a:t>
            </a:r>
            <a:endParaRPr lang="ko-KR" altLang="en-US" sz="9600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회식은 </a:t>
            </a:r>
            <a:r>
              <a:rPr lang="ko-KR" altLang="en-US" dirty="0" err="1" smtClean="0"/>
              <a:t>어딜가야</a:t>
            </a:r>
            <a:r>
              <a:rPr lang="ko-KR" altLang="en-US" dirty="0" smtClean="0"/>
              <a:t> 하냔 말이지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chemeClr val="bg1">
                <a:lumMod val="95000"/>
              </a:schemeClr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3322712" cy="3154362"/>
          </a:xfrm>
        </p:spPr>
        <p:txBody>
          <a:bodyPr>
            <a:noAutofit/>
          </a:bodyPr>
          <a:lstStyle/>
          <a:p>
            <a:pPr algn="l"/>
            <a:r>
              <a:rPr lang="en-US" altLang="ko-KR" sz="46700" dirty="0" smtClean="0"/>
              <a:t>7</a:t>
            </a:r>
            <a:endParaRPr lang="ko-KR" altLang="en-US" sz="46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김다현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김영문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김인겸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이동렬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이준원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임창진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정상훈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책임교수 엄상화</a:t>
            </a:r>
            <a:endParaRPr lang="en-US" altLang="ko-KR" sz="2800" dirty="0" smtClean="0"/>
          </a:p>
        </p:txBody>
      </p:sp>
      <p:cxnSp>
        <p:nvCxnSpPr>
          <p:cNvPr id="5" name="직선 연결선 4"/>
          <p:cNvCxnSpPr/>
          <p:nvPr/>
        </p:nvCxnSpPr>
        <p:spPr>
          <a:xfrm rot="5400000">
            <a:off x="1799692" y="3248980"/>
            <a:ext cx="5472608" cy="72008"/>
          </a:xfrm>
          <a:prstGeom prst="line">
            <a:avLst/>
          </a:prstGeom>
          <a:ln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>
            <a:noAutofit/>
          </a:bodyPr>
          <a:lstStyle/>
          <a:p>
            <a:pPr marL="400050">
              <a:lnSpc>
                <a:spcPct val="150000"/>
              </a:lnSpc>
            </a:pPr>
            <a:r>
              <a:rPr lang="en-US" altLang="ko-KR" sz="23900" dirty="0" smtClean="0">
                <a:latin typeface="맑은 고딕" pitchFamily="50" charset="-127"/>
                <a:ea typeface="맑은 고딕" pitchFamily="50" charset="-127"/>
              </a:rPr>
              <a:t>80%</a:t>
            </a:r>
            <a:endParaRPr lang="en-US" altLang="ko-KR" sz="2390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4653136"/>
            <a:ext cx="6183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Life-time prevalence of back </a:t>
            </a:r>
            <a:r>
              <a:rPr lang="en-US" altLang="ko-KR" sz="2800" dirty="0">
                <a:latin typeface="Verdana" pitchFamily="34" charset="0"/>
              </a:rPr>
              <a:t>p</a:t>
            </a:r>
            <a:r>
              <a:rPr lang="en-US" altLang="ko-KR" sz="2800" dirty="0" smtClean="0">
                <a:latin typeface="Verdana" pitchFamily="34" charset="0"/>
              </a:rPr>
              <a:t>ain</a:t>
            </a:r>
            <a:endParaRPr lang="ko-KR" altLang="en-US" sz="28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99792" y="5085184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62% in </a:t>
            </a:r>
            <a:r>
              <a:rPr lang="en-US" altLang="ko-KR" sz="2800" dirty="0">
                <a:latin typeface="Verdana" pitchFamily="34" charset="0"/>
              </a:rPr>
              <a:t>l</a:t>
            </a:r>
            <a:r>
              <a:rPr lang="en-US" altLang="ko-KR" sz="2800" dirty="0" smtClean="0">
                <a:latin typeface="Verdana" pitchFamily="34" charset="0"/>
              </a:rPr>
              <a:t>umbar lesion</a:t>
            </a:r>
          </a:p>
        </p:txBody>
      </p:sp>
      <p:pic>
        <p:nvPicPr>
          <p:cNvPr id="10" name="그림 9" descr="K-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908720"/>
            <a:ext cx="5019675" cy="3914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Lumbar </a:t>
            </a:r>
            <a:r>
              <a:rPr lang="en-US" altLang="ko-KR" dirty="0" err="1" smtClean="0"/>
              <a:t>Discectomy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No response to </a:t>
            </a:r>
            <a:r>
              <a:rPr lang="ko-KR" altLang="en-US" dirty="0" err="1" smtClean="0"/>
              <a:t>보존적인치료</a:t>
            </a:r>
            <a:r>
              <a:rPr lang="ko-KR" altLang="en-US" dirty="0" smtClean="0"/>
              <a:t> </a:t>
            </a:r>
            <a:r>
              <a:rPr lang="en-US" altLang="ko-KR" dirty="0" smtClean="0"/>
              <a:t>for 6wks</a:t>
            </a:r>
          </a:p>
          <a:p>
            <a:r>
              <a:rPr lang="en-US" altLang="ko-KR" dirty="0" smtClean="0"/>
              <a:t>Early, progressive neurologic symptom</a:t>
            </a:r>
          </a:p>
          <a:p>
            <a:r>
              <a:rPr lang="en-US" altLang="ko-KR" dirty="0" smtClean="0"/>
              <a:t>Microsurgical </a:t>
            </a:r>
            <a:r>
              <a:rPr lang="en-US" altLang="ko-KR" dirty="0" err="1" smtClean="0"/>
              <a:t>discectomy</a:t>
            </a:r>
            <a:r>
              <a:rPr lang="en-US" altLang="ko-KR" dirty="0" smtClean="0"/>
              <a:t>(MD)</a:t>
            </a:r>
            <a:br>
              <a:rPr lang="en-US" altLang="ko-KR" dirty="0" smtClean="0"/>
            </a:br>
            <a:r>
              <a:rPr lang="en-US" altLang="ko-KR" dirty="0" err="1" smtClean="0"/>
              <a:t>Microendoscopic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discectomy</a:t>
            </a:r>
            <a:r>
              <a:rPr lang="en-US" altLang="ko-KR" dirty="0" smtClean="0"/>
              <a:t>(MED)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404813"/>
          <a:ext cx="8229600" cy="3426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b="0" dirty="0" smtClean="0">
                          <a:solidFill>
                            <a:schemeClr val="tx1"/>
                          </a:solidFill>
                          <a:latin typeface="Verdana" pitchFamily="34" charset="0"/>
                        </a:rPr>
                        <a:t>MD</a:t>
                      </a:r>
                      <a:endParaRPr lang="ko-KR" altLang="en-US" sz="2800" b="0" dirty="0">
                        <a:solidFill>
                          <a:schemeClr val="tx1"/>
                        </a:solidFill>
                        <a:latin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b="0" dirty="0" smtClean="0">
                          <a:solidFill>
                            <a:schemeClr val="tx1"/>
                          </a:solidFill>
                          <a:latin typeface="Verdana" pitchFamily="34" charset="0"/>
                        </a:rPr>
                        <a:t>MED</a:t>
                      </a:r>
                      <a:endParaRPr lang="ko-KR" altLang="en-US" sz="2800" b="0" dirty="0">
                        <a:solidFill>
                          <a:schemeClr val="tx1"/>
                        </a:solidFill>
                        <a:latin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>
                          <a:latin typeface="Verdana" pitchFamily="34" charset="0"/>
                        </a:rPr>
                        <a:t>Standard</a:t>
                      </a:r>
                      <a:endParaRPr lang="ko-KR" altLang="en-US" sz="2800" dirty="0">
                        <a:latin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800" dirty="0">
                        <a:latin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35739">
                <a:tc>
                  <a:txBody>
                    <a:bodyPr/>
                    <a:lstStyle/>
                    <a:p>
                      <a:pPr latinLnBrk="1"/>
                      <a:endParaRPr lang="ko-KR" altLang="en-US" sz="2800" dirty="0">
                        <a:latin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dirty="0" smtClean="0">
                          <a:latin typeface="Verdana" pitchFamily="34" charset="0"/>
                        </a:rPr>
                        <a:t>적은 조직 손상</a:t>
                      </a:r>
                      <a:endParaRPr lang="ko-KR" altLang="en-US" sz="2800" dirty="0">
                        <a:latin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2800" dirty="0">
                        <a:latin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dirty="0" smtClean="0">
                          <a:latin typeface="Verdana" pitchFamily="34" charset="0"/>
                        </a:rPr>
                        <a:t>짧은 </a:t>
                      </a:r>
                      <a:r>
                        <a:rPr lang="ko-KR" altLang="en-US" sz="2800" dirty="0" err="1" smtClean="0">
                          <a:latin typeface="Verdana" pitchFamily="34" charset="0"/>
                        </a:rPr>
                        <a:t>내원</a:t>
                      </a:r>
                      <a:r>
                        <a:rPr lang="ko-KR" altLang="en-US" sz="2800" dirty="0" smtClean="0">
                          <a:latin typeface="Verdana" pitchFamily="34" charset="0"/>
                        </a:rPr>
                        <a:t> 일수</a:t>
                      </a:r>
                      <a:endParaRPr lang="ko-KR" altLang="en-US" sz="2800" dirty="0">
                        <a:latin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2800" dirty="0">
                        <a:latin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dirty="0" smtClean="0">
                          <a:latin typeface="Verdana" pitchFamily="34" charset="0"/>
                        </a:rPr>
                        <a:t>적은 </a:t>
                      </a:r>
                      <a:r>
                        <a:rPr lang="ko-KR" altLang="en-US" sz="2800" dirty="0" err="1" smtClean="0">
                          <a:latin typeface="Verdana" pitchFamily="34" charset="0"/>
                        </a:rPr>
                        <a:t>술후</a:t>
                      </a:r>
                      <a:r>
                        <a:rPr lang="ko-KR" altLang="en-US" sz="2800" dirty="0" smtClean="0">
                          <a:latin typeface="Verdana" pitchFamily="34" charset="0"/>
                        </a:rPr>
                        <a:t> 통증</a:t>
                      </a:r>
                      <a:endParaRPr lang="ko-KR" altLang="en-US" sz="2800" dirty="0">
                        <a:latin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dirty="0" smtClean="0">
                          <a:latin typeface="Verdana" pitchFamily="34" charset="0"/>
                        </a:rPr>
                        <a:t>빠른 수술 시간</a:t>
                      </a:r>
                      <a:endParaRPr lang="ko-KR" altLang="en-US" sz="2800" dirty="0">
                        <a:latin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800" dirty="0">
                        <a:latin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159</Words>
  <Application>Microsoft Office PowerPoint</Application>
  <PresentationFormat>화면 슬라이드 쇼(4:3)</PresentationFormat>
  <Paragraphs>64</Paragraphs>
  <Slides>21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Office 테마</vt:lpstr>
      <vt:lpstr>슬라이드 1</vt:lpstr>
      <vt:lpstr>Comparison between MD and MED in VAS, MacNab and complications: Meta-analysis</vt:lpstr>
      <vt:lpstr>슬라이드 3</vt:lpstr>
      <vt:lpstr>7</vt:lpstr>
      <vt:lpstr>Comparison between MD and MED in VAS, MacNab and complications: Meta-analysis</vt:lpstr>
      <vt:lpstr>80%</vt:lpstr>
      <vt:lpstr>슬라이드 7</vt:lpstr>
      <vt:lpstr>Lumbar Discectomy</vt:lpstr>
      <vt:lpstr>슬라이드 9</vt:lpstr>
      <vt:lpstr>Meta-analysis</vt:lpstr>
      <vt:lpstr>슬라이드 11</vt:lpstr>
      <vt:lpstr>Method</vt:lpstr>
      <vt:lpstr>문헌검색전략</vt:lpstr>
      <vt:lpstr>환자선택기준</vt:lpstr>
      <vt:lpstr>연구대상문헌(?)</vt:lpstr>
      <vt:lpstr>문헌 질 평가(및 자료추출?)</vt:lpstr>
      <vt:lpstr>분석방법</vt:lpstr>
      <vt:lpstr>Result</vt:lpstr>
      <vt:lpstr>슬라이드 19</vt:lpstr>
      <vt:lpstr>Conclusion</vt:lpstr>
      <vt:lpstr>Discussion</vt:lpstr>
    </vt:vector>
  </TitlesOfParts>
  <Company>XP SP3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전체 인구의 80%</dc:title>
  <dc:creator>snoopy</dc:creator>
  <cp:lastModifiedBy>snoopy</cp:lastModifiedBy>
  <cp:revision>22</cp:revision>
  <dcterms:created xsi:type="dcterms:W3CDTF">2011-02-26T10:45:17Z</dcterms:created>
  <dcterms:modified xsi:type="dcterms:W3CDTF">2011-02-26T14:09:01Z</dcterms:modified>
</cp:coreProperties>
</file>